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6.jpeg" ContentType="image/jpeg"/>
  <Override PartName="/ppt/media/image5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b="0" lang="pl-PL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CCDC0D3-5F4C-4C8B-8EF8-A2915B1144A2}" type="datetime">
              <a:rPr b="0" lang="pl-PL" sz="1200" spc="-1" strike="noStrike">
                <a:solidFill>
                  <a:srgbClr val="8b8b8b"/>
                </a:solidFill>
                <a:latin typeface="Calibri"/>
              </a:rPr>
              <a:t>21-3-22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EEA4ECC-608F-4464-8289-552BE9BA3B5E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Kliknij, aby edytować format tekstu konspektu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Drugi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Kliknij, aby edytować style wzorca tekstu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4BABBDC-798C-454A-ADCF-090B3DC3C5AA}" type="datetime">
              <a:rPr b="0" lang="pl-PL" sz="1200" spc="-1" strike="noStrike">
                <a:solidFill>
                  <a:srgbClr val="8b8b8b"/>
                </a:solidFill>
                <a:latin typeface="Calibri"/>
              </a:rPr>
              <a:t>21-3-22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9FE673E-7F56-42C0-877C-54E1D185F874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TextShape 2"/>
          <p:cNvSpPr txBox="1"/>
          <p:nvPr/>
        </p:nvSpPr>
        <p:spPr>
          <a:xfrm>
            <a:off x="6194880" y="739800"/>
            <a:ext cx="5334480" cy="3003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Calibri Light"/>
              </a:rPr>
              <a:t>Mózg</a:t>
            </a:r>
            <a:endParaRPr b="0" lang="pl-PL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TextShape 3"/>
          <p:cNvSpPr txBox="1"/>
          <p:nvPr/>
        </p:nvSpPr>
        <p:spPr>
          <a:xfrm>
            <a:off x="6194880" y="3836160"/>
            <a:ext cx="5334480" cy="21888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 flipH="1">
            <a:off x="530640" y="0"/>
            <a:ext cx="1154880" cy="590760"/>
          </a:xfrm>
          <a:custGeom>
            <a:avLst/>
            <a:gdLst/>
            <a:ahLst/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5"/>
          <p:cNvSpPr/>
          <p:nvPr/>
        </p:nvSpPr>
        <p:spPr>
          <a:xfrm flipH="1">
            <a:off x="4348440" y="0"/>
            <a:ext cx="1737000" cy="959040"/>
          </a:xfrm>
          <a:custGeom>
            <a:avLst/>
            <a:gdLst/>
            <a:ahLst/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6"/>
          <p:cNvSpPr/>
          <p:nvPr/>
        </p:nvSpPr>
        <p:spPr>
          <a:xfrm flipH="1">
            <a:off x="-720" y="2916360"/>
            <a:ext cx="159480" cy="552600"/>
          </a:xfrm>
          <a:custGeom>
            <a:avLst/>
            <a:gdLst/>
            <a:ahLst/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7"/>
          <p:cNvSpPr/>
          <p:nvPr/>
        </p:nvSpPr>
        <p:spPr>
          <a:xfrm flipH="1">
            <a:off x="0" y="5835600"/>
            <a:ext cx="1548000" cy="1022040"/>
          </a:xfrm>
          <a:custGeom>
            <a:avLst/>
            <a:gdLst/>
            <a:ahLst/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8"/>
          <p:cNvSpPr/>
          <p:nvPr/>
        </p:nvSpPr>
        <p:spPr>
          <a:xfrm flipH="1">
            <a:off x="3697920" y="5717880"/>
            <a:ext cx="1771200" cy="1139760"/>
          </a:xfrm>
          <a:custGeom>
            <a:avLst/>
            <a:gdLst/>
            <a:ah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0" name="Obraz 4" descr=""/>
          <p:cNvPicPr/>
          <p:nvPr/>
        </p:nvPicPr>
        <p:blipFill>
          <a:blip r:embed="rId1"/>
          <a:srcRect l="29667" t="0" r="14324" b="0"/>
          <a:stretch/>
        </p:blipFill>
        <p:spPr>
          <a:xfrm>
            <a:off x="631800" y="598680"/>
            <a:ext cx="5177880" cy="5177880"/>
          </a:xfrm>
          <a:prstGeom prst="rect">
            <a:avLst/>
          </a:prstGeom>
          <a:ln w="0">
            <a:noFill/>
          </a:ln>
        </p:spPr>
      </p:pic>
      <p:sp>
        <p:nvSpPr>
          <p:cNvPr id="91" name="CustomShape 9"/>
          <p:cNvSpPr/>
          <p:nvPr/>
        </p:nvSpPr>
        <p:spPr>
          <a:xfrm flipH="1">
            <a:off x="4519800" y="6258600"/>
            <a:ext cx="1565640" cy="599040"/>
          </a:xfrm>
          <a:custGeom>
            <a:avLst/>
            <a:gdLst/>
            <a:ahLst/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75560" y="0"/>
            <a:ext cx="10909800" cy="6857640"/>
          </a:xfrm>
          <a:prstGeom prst="rect">
            <a:avLst/>
          </a:prstGeom>
          <a:gradFill rotWithShape="0">
            <a:gsLst>
              <a:gs pos="0">
                <a:srgbClr val="3965b5"/>
              </a:gs>
              <a:gs pos="100000">
                <a:srgbClr val="3965b5"/>
              </a:gs>
            </a:gsLst>
            <a:lin ang="4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6" name="Picture 9" descr=""/>
          <p:cNvPicPr/>
          <p:nvPr/>
        </p:nvPicPr>
        <p:blipFill>
          <a:blip r:embed="rId1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37" name="TextShape 2"/>
          <p:cNvSpPr txBox="1"/>
          <p:nvPr/>
        </p:nvSpPr>
        <p:spPr>
          <a:xfrm>
            <a:off x="3045240" y="2043720"/>
            <a:ext cx="6104880" cy="2030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ffffff"/>
                </a:solidFill>
                <a:latin typeface="Cambria"/>
              </a:rPr>
              <a:t>Dziękujemy za uwagę!</a:t>
            </a:r>
            <a:endParaRPr b="0" lang="pl-PL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7479000" y="4481280"/>
            <a:ext cx="919800" cy="919800"/>
          </a:xfrm>
          <a:prstGeom prst="smileyFace">
            <a:avLst>
              <a:gd name="adj" fmla="val 4653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0" y="3600"/>
            <a:ext cx="5614560" cy="6857640"/>
          </a:xfrm>
          <a:prstGeom prst="rect">
            <a:avLst/>
          </a:prstGeom>
          <a:gradFill rotWithShape="0">
            <a:gsLst>
              <a:gs pos="0">
                <a:srgbClr val="4472c4">
                  <a:alpha val="82352"/>
                </a:srgbClr>
              </a:gs>
              <a:gs pos="100000">
                <a:srgbClr val="4472c4">
                  <a:alpha val="60000"/>
                </a:srgbClr>
              </a:gs>
            </a:gsLst>
            <a:lin ang="4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3" name="Picture 11" descr=""/>
          <p:cNvPicPr/>
          <p:nvPr/>
        </p:nvPicPr>
        <p:blipFill>
          <a:blip r:embed="rId1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94" name="TextShape 2"/>
          <p:cNvSpPr txBox="1"/>
          <p:nvPr/>
        </p:nvSpPr>
        <p:spPr>
          <a:xfrm>
            <a:off x="6094080" y="802800"/>
            <a:ext cx="4977720" cy="1453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 Light"/>
              </a:rPr>
              <a:t>Funkcje mózgu 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0" y="738720"/>
            <a:ext cx="5000040" cy="5400720"/>
          </a:xfrm>
          <a:custGeom>
            <a:avLst/>
            <a:gdLst/>
            <a:ahLst/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abc0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6" name="Graphic 6" descr="Head with Gears"/>
          <p:cNvPicPr/>
          <p:nvPr/>
        </p:nvPicPr>
        <p:blipFill>
          <a:blip r:embed="rId2"/>
          <a:stretch/>
        </p:blipFill>
        <p:spPr>
          <a:xfrm>
            <a:off x="450360" y="1629000"/>
            <a:ext cx="3619800" cy="3619800"/>
          </a:xfrm>
          <a:prstGeom prst="rect">
            <a:avLst/>
          </a:prstGeom>
          <a:ln w="0">
            <a:noFill/>
          </a:ln>
        </p:spPr>
      </p:pic>
      <p:sp>
        <p:nvSpPr>
          <p:cNvPr id="97" name="TextShape 4"/>
          <p:cNvSpPr txBox="1"/>
          <p:nvPr/>
        </p:nvSpPr>
        <p:spPr>
          <a:xfrm>
            <a:off x="6090480" y="2421720"/>
            <a:ext cx="4977360" cy="36388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kontroluje i koordynuje większość ruchów, zachowań oraz pracę narządów,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kontroluje wyuczone umiejętności motoryczne,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kontroluje emocje i pamięć,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kontroluje wzrok.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TextShape 2"/>
          <p:cNvSpPr txBox="1"/>
          <p:nvPr/>
        </p:nvSpPr>
        <p:spPr>
          <a:xfrm>
            <a:off x="572400" y="238680"/>
            <a:ext cx="11018160" cy="1433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5400" spc="-1" strike="noStrike">
                <a:solidFill>
                  <a:srgbClr val="000000"/>
                </a:solidFill>
                <a:latin typeface="Calibri Light"/>
              </a:rPr>
              <a:t>Budowa mózgu</a:t>
            </a:r>
            <a:endParaRPr b="0" lang="pl-PL" sz="5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572400" y="1681560"/>
            <a:ext cx="10972440" cy="18000"/>
          </a:xfrm>
          <a:custGeom>
            <a:avLst/>
            <a:gdLst/>
            <a:ahLst/>
            <a:rect l="l" t="t" r="r" b="b"/>
            <a:pathLst>
              <a:path w="10972800" h="18288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cap="rnd" w="44450">
            <a:solidFill>
              <a:schemeClr val="accent2">
                <a:alpha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TextShape 4"/>
          <p:cNvSpPr txBox="1"/>
          <p:nvPr/>
        </p:nvSpPr>
        <p:spPr>
          <a:xfrm>
            <a:off x="572400" y="2071440"/>
            <a:ext cx="6713280" cy="4118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Móżdżek: 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jest zlokalizowany u podnóża mózgu i odpowiada za równowagę ciała, napięcie mięśniowe oraz koordynację ruchów.</a:t>
            </a: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Pień mózgu: 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jest podobny do rdzenia kręgowego. Odpowiada za podstawowe odruchy (połykanie, kaszel, wymiotowanie itd.).</a:t>
            </a: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Kora nowa: 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składa się z płata czołowego, ciemieniowego, potylicznego i skroniowego. Reguluje pamięć, racjonalne odruchy, słuch, wzrok, język, ośrodki sensoryczne i motoryczne itp.</a:t>
            </a: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" name="Obraz 4" descr=""/>
          <p:cNvPicPr/>
          <p:nvPr/>
        </p:nvPicPr>
        <p:blipFill>
          <a:blip r:embed="rId1"/>
          <a:srcRect l="744" t="0" r="0" b="0"/>
          <a:stretch/>
        </p:blipFill>
        <p:spPr>
          <a:xfrm>
            <a:off x="7675560" y="2094120"/>
            <a:ext cx="3940560" cy="4096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TextShape 2"/>
          <p:cNvSpPr txBox="1"/>
          <p:nvPr/>
        </p:nvSpPr>
        <p:spPr>
          <a:xfrm>
            <a:off x="838080" y="365040"/>
            <a:ext cx="53931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 Light"/>
              </a:rPr>
              <a:t>Dwie półkule mózgu 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10198800" y="0"/>
            <a:ext cx="1154880" cy="624600"/>
          </a:xfrm>
          <a:custGeom>
            <a:avLst/>
            <a:gdLst/>
            <a:ahLst/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TextShape 4"/>
          <p:cNvSpPr txBox="1"/>
          <p:nvPr/>
        </p:nvSpPr>
        <p:spPr>
          <a:xfrm>
            <a:off x="838080" y="1825560"/>
            <a:ext cx="539316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Obydwie są bardzo ważne i odpowiadają za różne aspekty myślenia i funkcjonowania. Osoby, u których obydwa płaty rozwijają się w tym samym tempie, nie mają problemów z nauką.</a:t>
            </a: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Lewa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 </a:t>
            </a: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półkula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 odpowiada za procesy myślowe, oparte na logice i porządku. Jest odpowiedzialna także za mowę (słowa i język) oraz rozumienie i pojmowanie.</a:t>
            </a: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Prawa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 </a:t>
            </a: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półkula</a:t>
            </a:r>
            <a:r>
              <a:rPr b="0" lang="pl-PL" sz="2200" spc="-1" strike="noStrike">
                <a:solidFill>
                  <a:srgbClr val="000000"/>
                </a:solidFill>
                <a:latin typeface="Calibri"/>
                <a:ea typeface="Calibri"/>
              </a:rPr>
              <a:t> odpowiada za niewerbalne sposoby komunikowania się i wyrażania.</a:t>
            </a: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pl-PL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CustomShape 5"/>
          <p:cNvSpPr/>
          <p:nvPr/>
        </p:nvSpPr>
        <p:spPr>
          <a:xfrm>
            <a:off x="6808320" y="3423960"/>
            <a:ext cx="630360" cy="630360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"/>
          <p:cNvSpPr/>
          <p:nvPr/>
        </p:nvSpPr>
        <p:spPr>
          <a:xfrm rot="20463600">
            <a:off x="7449840" y="5166720"/>
            <a:ext cx="1835280" cy="2024280"/>
          </a:xfrm>
          <a:custGeom>
            <a:avLst/>
            <a:gdLst/>
            <a:ahLst/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09" name="Obraz 4" descr="Obraz zawierający tekst, papuga&#10;&#10;Opis wygenerowany automatycznie"/>
          <p:cNvPicPr/>
          <p:nvPr/>
        </p:nvPicPr>
        <p:blipFill>
          <a:blip r:embed="rId1"/>
          <a:srcRect l="18153" t="0" r="0" b="0"/>
          <a:stretch/>
        </p:blipFill>
        <p:spPr>
          <a:xfrm>
            <a:off x="7895880" y="1032120"/>
            <a:ext cx="4128120" cy="4128120"/>
          </a:xfrm>
          <a:prstGeom prst="rect">
            <a:avLst/>
          </a:prstGeom>
          <a:ln w="0">
            <a:noFill/>
          </a:ln>
        </p:spPr>
      </p:pic>
      <p:sp>
        <p:nvSpPr>
          <p:cNvPr id="110" name="CustomShape 7"/>
          <p:cNvSpPr/>
          <p:nvPr/>
        </p:nvSpPr>
        <p:spPr>
          <a:xfrm>
            <a:off x="6749640" y="0"/>
            <a:ext cx="2066760" cy="1621440"/>
          </a:xfrm>
          <a:custGeom>
            <a:avLst/>
            <a:gdLst/>
            <a:ahLst/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Line 8"/>
          <p:cNvSpPr/>
          <p:nvPr/>
        </p:nvSpPr>
        <p:spPr>
          <a:xfrm>
            <a:off x="12138480" y="1027800"/>
            <a:ext cx="0" cy="1597680"/>
          </a:xfrm>
          <a:prstGeom prst="line">
            <a:avLst/>
          </a:prstGeom>
          <a:ln cap="rnd" w="1270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9"/>
          <p:cNvSpPr/>
          <p:nvPr/>
        </p:nvSpPr>
        <p:spPr>
          <a:xfrm>
            <a:off x="6809400" y="6033960"/>
            <a:ext cx="1990800" cy="823680"/>
          </a:xfrm>
          <a:custGeom>
            <a:avLst/>
            <a:gdLst/>
            <a:ahLst/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10"/>
          <p:cNvSpPr/>
          <p:nvPr/>
        </p:nvSpPr>
        <p:spPr>
          <a:xfrm>
            <a:off x="10851840" y="5519160"/>
            <a:ext cx="1339920" cy="1338480"/>
          </a:xfrm>
          <a:custGeom>
            <a:avLst/>
            <a:gdLst/>
            <a:ahLst/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Obraz 7" descr=""/>
          <p:cNvPicPr/>
          <p:nvPr/>
        </p:nvPicPr>
        <p:blipFill>
          <a:blip r:embed="rId1"/>
          <a:stretch/>
        </p:blipFill>
        <p:spPr>
          <a:xfrm>
            <a:off x="1607760" y="-360"/>
            <a:ext cx="8904600" cy="6665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Obraz 4" descr="Obraz zawierający tekst&#10;&#10;Opis wygenerowany automatycznie"/>
          <p:cNvPicPr/>
          <p:nvPr/>
        </p:nvPicPr>
        <p:blipFill>
          <a:blip r:embed="rId1"/>
          <a:srcRect l="0" t="0" r="0" b="3612"/>
          <a:stretch/>
        </p:blipFill>
        <p:spPr>
          <a:xfrm>
            <a:off x="5797440" y="0"/>
            <a:ext cx="6393960" cy="6857640"/>
          </a:xfrm>
          <a:prstGeom prst="rect">
            <a:avLst/>
          </a:prstGeom>
          <a:ln w="0">
            <a:noFill/>
          </a:ln>
        </p:spPr>
      </p:pic>
      <p:pic>
        <p:nvPicPr>
          <p:cNvPr id="117" name="Picture 8" descr=""/>
          <p:cNvPicPr/>
          <p:nvPr/>
        </p:nvPicPr>
        <p:blipFill>
          <a:blip r:embed="rId2"/>
          <a:stretch/>
        </p:blipFill>
        <p:spPr>
          <a:xfrm rot="10800000">
            <a:off x="36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18" name="TextShape 1"/>
          <p:cNvSpPr txBox="1"/>
          <p:nvPr/>
        </p:nvSpPr>
        <p:spPr>
          <a:xfrm>
            <a:off x="804960" y="798480"/>
            <a:ext cx="4803120" cy="1311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 Light"/>
              </a:rPr>
              <a:t>Właściwości mózgu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804960" y="2272320"/>
            <a:ext cx="4706280" cy="3788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Stanowi 2% masy ciała i waży średnio 1,4 kg.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Żeby pracował skutecznie, musi zużywać 20% całej energii.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W 80% składa się z wody.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Calibri"/>
              </a:rPr>
              <a:t>W mózgu znajduje się średnio 100,000 neuronów (komórek nerwowych).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88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2"/>
          <p:cNvSpPr/>
          <p:nvPr/>
        </p:nvSpPr>
        <p:spPr>
          <a:xfrm>
            <a:off x="0" y="0"/>
            <a:ext cx="4167000" cy="6857640"/>
          </a:xfrm>
          <a:custGeom>
            <a:avLst/>
            <a:gdLst/>
            <a:ahLst/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TextShape 3"/>
          <p:cNvSpPr txBox="1"/>
          <p:nvPr/>
        </p:nvSpPr>
        <p:spPr>
          <a:xfrm>
            <a:off x="686880" y="1153440"/>
            <a:ext cx="3200040" cy="4460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ffffff"/>
                </a:solidFill>
                <a:latin typeface="Calibri Light"/>
              </a:rPr>
              <a:t>Techniki uczenia się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CustomShape 4"/>
          <p:cNvSpPr/>
          <p:nvPr/>
        </p:nvSpPr>
        <p:spPr>
          <a:xfrm flipV="1">
            <a:off x="7550280" y="2455200"/>
            <a:ext cx="4083120" cy="4083120"/>
          </a:xfrm>
          <a:prstGeom prst="arc">
            <a:avLst>
              <a:gd name="adj1" fmla="val 16200000"/>
              <a:gd name="adj2" fmla="val 0"/>
            </a:avLst>
          </a:prstGeom>
          <a:noFill/>
          <a:ln cap="rnd" w="1270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TextShape 5"/>
          <p:cNvSpPr txBox="1"/>
          <p:nvPr/>
        </p:nvSpPr>
        <p:spPr>
          <a:xfrm>
            <a:off x="4447440" y="1324440"/>
            <a:ext cx="6906240" cy="4852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Podkreślanie najważniejszych informacji 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Czytanie na na głos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Porządzenie podsumowania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Przygotowanie szkicu lub schematu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Używanie reguł mnemotechnicznych: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Calibri"/>
              </a:rPr>
              <a:t>E: ekstrawersja.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Calibri"/>
              </a:rPr>
              <a:t>N: neurotyczność.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Calibri"/>
              </a:rPr>
              <a:t>E: empatia.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Calibri"/>
              </a:rPr>
              <a:t>O: otwarcie.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Calibri"/>
              </a:rPr>
              <a:t>D: dokładność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288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2"/>
          <p:cNvSpPr/>
          <p:nvPr/>
        </p:nvSpPr>
        <p:spPr>
          <a:xfrm>
            <a:off x="0" y="0"/>
            <a:ext cx="4167000" cy="6857640"/>
          </a:xfrm>
          <a:custGeom>
            <a:avLst/>
            <a:gdLst/>
            <a:ahLst/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TextShape 3"/>
          <p:cNvSpPr txBox="1"/>
          <p:nvPr/>
        </p:nvSpPr>
        <p:spPr>
          <a:xfrm>
            <a:off x="686880" y="1153440"/>
            <a:ext cx="3200040" cy="4460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ffffff"/>
                </a:solidFill>
                <a:latin typeface="Calibri Light"/>
              </a:rPr>
              <a:t>Jedzenie konieczne dla prawidłowej pracy mózgu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CustomShape 4"/>
          <p:cNvSpPr/>
          <p:nvPr/>
        </p:nvSpPr>
        <p:spPr>
          <a:xfrm flipV="1">
            <a:off x="7550280" y="2455200"/>
            <a:ext cx="4083120" cy="4083120"/>
          </a:xfrm>
          <a:prstGeom prst="arc">
            <a:avLst>
              <a:gd name="adj1" fmla="val 16200000"/>
              <a:gd name="adj2" fmla="val 0"/>
            </a:avLst>
          </a:prstGeom>
          <a:noFill/>
          <a:ln cap="rnd" w="1270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TextShape 5"/>
          <p:cNvSpPr txBox="1"/>
          <p:nvPr/>
        </p:nvSpPr>
        <p:spPr>
          <a:xfrm>
            <a:off x="4447440" y="591480"/>
            <a:ext cx="6906240" cy="5585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Pokarmy bogate w żelazo: 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brak żelaza powoduje niedotlenienie mózgu, co oznacza, że nie może on funkcjonować prawidłowo. Żelazo można znaleźć głównie w mięsie, oleju z pestek i roślinach strączkowych.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Pokarmy bogate w różne minerały i witaminy: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 niedobór minerałów i witamin wywołuje zmęczenie, problemy z koncentracją i pamięcią. Witaminy ułatwiają wchłanianie żelaza i trawienie glukozy, a minerały wspomagają mózg w wysyłaniu sygnałów do różnych narządów oraz stymulują metabolizm.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Pokarmy bogate w proteiny: 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mózg potrzebuje aminokwasów, które tworzą białka. Większość z nich można znaleźć w rybach, chudym mięsie, roślinach strączkowych itp.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Tłuszcze nienasycone: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 większość tłuszczów nienasyconych znajduje się w tuńczyku, łososiu, soi i niektórych oliwach. Kwasy tłuszczowe omega-3 i omega-6 uznawane są za najlepsze spośród nich.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Płyny: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Calibri"/>
              </a:rPr>
              <a:t> Płyny umożliwiają normalne dostarczanie składników odżywczych do mózgu. Picie zbyt małej ilości wody wywołuje m.in. problemy z koncentracją i pamięcią krótkotrwałą. Jeśli chcesz poprawić swoją pamięć krótkotrwałą i zdolności mentalne, pij natomiast kawę lub czarną herbatę.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288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2"/>
          <p:cNvSpPr/>
          <p:nvPr/>
        </p:nvSpPr>
        <p:spPr>
          <a:xfrm>
            <a:off x="10208520" y="0"/>
            <a:ext cx="1134720" cy="477720"/>
          </a:xfrm>
          <a:custGeom>
            <a:avLst/>
            <a:gdLst/>
            <a:ah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TextShape 3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 Light"/>
              </a:rPr>
              <a:t>Ciekawostki :) 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CustomShape 4"/>
          <p:cNvSpPr/>
          <p:nvPr/>
        </p:nvSpPr>
        <p:spPr>
          <a:xfrm flipV="1" rot="5400000">
            <a:off x="555480" y="2183400"/>
            <a:ext cx="4083120" cy="4083120"/>
          </a:xfrm>
          <a:prstGeom prst="arc">
            <a:avLst>
              <a:gd name="adj1" fmla="val 16200000"/>
              <a:gd name="adj2" fmla="val 0"/>
            </a:avLst>
          </a:prstGeom>
          <a:noFill/>
          <a:ln cap="rnd" w="1270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TextShape 5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Naczynia krwionośne obecne w mózgu mają prawie 160 000 kilometrów długości.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Mózg w prawie 80% to woda. Dlatego jeżeli jesteśmy odwodnieni wpływa to na naszą pamięć i koncentrację.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Twój mózg, kiedy nie śpimy generuje około 25 watów energii, to wystarczy aby rozświetlić żarówkę.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Dopiero około 25 roku życia ludzki mózg osiąga pełną dojrzałość.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Ludzki mózg waży około 1,5 kg, co stanowi zaledwie 2% masy ciała.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Mózg Alberta Einsteina ważył 1230 gramów a francuski pisarz, noblista Anatole France miał mózg o wadze 1 kg – większy nie zawsze znaczy lepszy.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Statystycznie, męski mózg jest o 10% większy od mózgu kobiet (uwzględniając  proporcje i rozmiar ciała). Nie towa­rzy­szy temu jed­nak róż­nica w spraw­no­ści. Co ciekawe hipokamp, który odpowiada za pamięć, jest zazwyczaj większy u kobiet.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Pręd­kość impulsu ner­wo­wego to ok. 400 km/godz.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Przeciętnie każdego dnia człowiek doświadcza około 70 tysięcy myśli, z których około 70% jest pesymistyczna i samokrytyczna.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Calibri"/>
              </a:rPr>
              <a:t>90% decyzji podejmowanych jest podświadomie.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LibreOffice/7.0.3.1$Windows_X86_64 LibreOffice_project/d7547858d014d4cf69878db179d326fc3483e082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2021-03-18T13:17:34Z</dcterms:created>
  <dc:creator/>
  <dc:description/>
  <dc:language>pl-PL</dc:language>
  <cp:lastModifiedBy/>
  <dcterms:modified xsi:type="dcterms:W3CDTF">2021-03-18T14:18:53Z</dcterms:modified>
  <cp:revision>1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Notes">
    <vt:i4>0</vt:i4>
  </property>
  <property fmtid="{D5CDD505-2E9C-101B-9397-08002B2CF9AE}" pid="7" name="PresentationFormat">
    <vt:lpwstr>Widescreen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10</vt:i4>
  </property>
</Properties>
</file>