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150840" y="0"/>
            <a:ext cx="2436120" cy="6857280"/>
            <a:chOff x="150840" y="0"/>
            <a:chExt cx="2436120" cy="6857280"/>
          </a:xfrm>
        </p:grpSpPr>
        <p:sp>
          <p:nvSpPr>
            <p:cNvPr id="1" name="CustomShape 2"/>
            <p:cNvSpPr/>
            <p:nvPr/>
          </p:nvSpPr>
          <p:spPr>
            <a:xfrm>
              <a:off x="457200" y="0"/>
              <a:ext cx="1121760" cy="532836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50840" y="0"/>
              <a:ext cx="1116720" cy="527616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150840" y="5238720"/>
              <a:ext cx="1227960" cy="161856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457200" y="5291280"/>
              <a:ext cx="1494720" cy="156600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457200" y="5286240"/>
              <a:ext cx="2129760" cy="157104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150840" y="5238720"/>
              <a:ext cx="1694880" cy="161856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" name="Group 8"/>
          <p:cNvGrpSpPr/>
          <p:nvPr/>
        </p:nvGrpSpPr>
        <p:grpSpPr>
          <a:xfrm>
            <a:off x="546120" y="-4680"/>
            <a:ext cx="5014080" cy="6861960"/>
            <a:chOff x="546120" y="-4680"/>
            <a:chExt cx="5014080" cy="6861960"/>
          </a:xfrm>
        </p:grpSpPr>
        <p:sp>
          <p:nvSpPr>
            <p:cNvPr id="8" name="CustomShape 9"/>
            <p:cNvSpPr/>
            <p:nvPr/>
          </p:nvSpPr>
          <p:spPr>
            <a:xfrm>
              <a:off x="984240" y="-4680"/>
              <a:ext cx="1063080" cy="278208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546120" y="-4680"/>
              <a:ext cx="1034280" cy="267264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546120" y="2583000"/>
              <a:ext cx="2693160" cy="427428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988920" y="2692440"/>
              <a:ext cx="3331440" cy="416484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984240" y="2687760"/>
              <a:ext cx="4575960" cy="416952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546120" y="2577960"/>
              <a:ext cx="3583800" cy="427932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" name="PlaceHolder 1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pl-PL" sz="1800" spc="-1" strike="noStrike">
                <a:latin typeface="Arial"/>
              </a:rPr>
              <a:t>Kliknij, aby edytować format tekstu tytułu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1"/>
          <p:cNvGrpSpPr/>
          <p:nvPr/>
        </p:nvGrpSpPr>
        <p:grpSpPr>
          <a:xfrm>
            <a:off x="150840" y="0"/>
            <a:ext cx="2436120" cy="6857280"/>
            <a:chOff x="150840" y="0"/>
            <a:chExt cx="2436120" cy="6857280"/>
          </a:xfrm>
        </p:grpSpPr>
        <p:sp>
          <p:nvSpPr>
            <p:cNvPr id="53" name="CustomShape 2"/>
            <p:cNvSpPr/>
            <p:nvPr/>
          </p:nvSpPr>
          <p:spPr>
            <a:xfrm>
              <a:off x="457200" y="0"/>
              <a:ext cx="1121760" cy="532836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3"/>
            <p:cNvSpPr/>
            <p:nvPr/>
          </p:nvSpPr>
          <p:spPr>
            <a:xfrm>
              <a:off x="150840" y="0"/>
              <a:ext cx="1116720" cy="527616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4"/>
            <p:cNvSpPr/>
            <p:nvPr/>
          </p:nvSpPr>
          <p:spPr>
            <a:xfrm>
              <a:off x="150840" y="5238720"/>
              <a:ext cx="1227960" cy="161856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5"/>
            <p:cNvSpPr/>
            <p:nvPr/>
          </p:nvSpPr>
          <p:spPr>
            <a:xfrm>
              <a:off x="457200" y="5291280"/>
              <a:ext cx="1494720" cy="156600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6"/>
            <p:cNvSpPr/>
            <p:nvPr/>
          </p:nvSpPr>
          <p:spPr>
            <a:xfrm>
              <a:off x="457200" y="5286240"/>
              <a:ext cx="2129760" cy="157104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7"/>
            <p:cNvSpPr/>
            <p:nvPr/>
          </p:nvSpPr>
          <p:spPr>
            <a:xfrm>
              <a:off x="150840" y="5238720"/>
              <a:ext cx="1694880" cy="161856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9" name="PlaceHolder 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Kliknij, aby edytować format tekstu tytułu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60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1"/>
          <p:cNvGrpSpPr/>
          <p:nvPr/>
        </p:nvGrpSpPr>
        <p:grpSpPr>
          <a:xfrm>
            <a:off x="150840" y="0"/>
            <a:ext cx="2436120" cy="6857280"/>
            <a:chOff x="150840" y="0"/>
            <a:chExt cx="2436120" cy="6857280"/>
          </a:xfrm>
        </p:grpSpPr>
        <p:sp>
          <p:nvSpPr>
            <p:cNvPr id="98" name="CustomShape 2"/>
            <p:cNvSpPr/>
            <p:nvPr/>
          </p:nvSpPr>
          <p:spPr>
            <a:xfrm>
              <a:off x="457200" y="0"/>
              <a:ext cx="1121760" cy="532836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CustomShape 3"/>
            <p:cNvSpPr/>
            <p:nvPr/>
          </p:nvSpPr>
          <p:spPr>
            <a:xfrm>
              <a:off x="150840" y="0"/>
              <a:ext cx="1116720" cy="527616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" name="CustomShape 4"/>
            <p:cNvSpPr/>
            <p:nvPr/>
          </p:nvSpPr>
          <p:spPr>
            <a:xfrm>
              <a:off x="150840" y="5238720"/>
              <a:ext cx="1227960" cy="161856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1" name="CustomShape 5"/>
            <p:cNvSpPr/>
            <p:nvPr/>
          </p:nvSpPr>
          <p:spPr>
            <a:xfrm>
              <a:off x="457200" y="5291280"/>
              <a:ext cx="1494720" cy="156600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CustomShape 6"/>
            <p:cNvSpPr/>
            <p:nvPr/>
          </p:nvSpPr>
          <p:spPr>
            <a:xfrm>
              <a:off x="457200" y="5286240"/>
              <a:ext cx="2129760" cy="157104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" name="CustomShape 7"/>
            <p:cNvSpPr/>
            <p:nvPr/>
          </p:nvSpPr>
          <p:spPr>
            <a:xfrm>
              <a:off x="150840" y="5238720"/>
              <a:ext cx="1694880" cy="161856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4" name="PlaceHolder 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Kliknij, aby edytować format tekstu tytułu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105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2928240" y="1380240"/>
            <a:ext cx="8573760" cy="261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r>
              <a:rPr b="0" lang="pl-PL" sz="6000" spc="-1" strike="noStrike">
                <a:solidFill>
                  <a:srgbClr val="000000"/>
                </a:solidFill>
                <a:latin typeface="Corbel"/>
              </a:rPr>
              <a:t>Dzień mózgu</a:t>
            </a:r>
            <a:endParaRPr b="0" lang="pl-PL" sz="6000" spc="-1" strike="noStrike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4515480" y="3996360"/>
            <a:ext cx="6986880" cy="138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260000" y="538200"/>
            <a:ext cx="8280000" cy="594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pl-PL" sz="9600" spc="-1" strike="noStrike">
                <a:solidFill>
                  <a:srgbClr val="000000"/>
                </a:solidFill>
                <a:latin typeface="Corbel"/>
                <a:ea typeface="DejaVu Sans"/>
              </a:rPr>
              <a:t>Koniec</a:t>
            </a:r>
            <a:endParaRPr b="0" lang="pl-PL" sz="9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9600" spc="-1" strike="noStrike">
                <a:solidFill>
                  <a:srgbClr val="000000"/>
                </a:solidFill>
                <a:latin typeface="Corbel"/>
                <a:ea typeface="DejaVu Sans"/>
              </a:rPr>
              <a:t>Zuzanna Lewandowska klasa 7B</a:t>
            </a:r>
            <a:endParaRPr b="0" lang="pl-PL" sz="9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1484280" y="685800"/>
            <a:ext cx="10018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4000" spc="-1" strike="noStrike">
                <a:solidFill>
                  <a:srgbClr val="000000"/>
                </a:solidFill>
                <a:latin typeface="Corbel"/>
              </a:rPr>
              <a:t>Z czego jest zbudowany mózg?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1484280" y="2666880"/>
            <a:ext cx="10018080" cy="312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b4186e"/>
              </a:buClr>
              <a:buSzPct val="145000"/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orbel"/>
              </a:rPr>
              <a:t>Mózg składa się głównie z wody, ale również z białka tłuszczy i soli mineralnych. Jednak zbudowany jest z komórek nerwowych czyli neuronów, których może być od 90 d0 120 miliardów. 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1484280" y="685800"/>
            <a:ext cx="10018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4000" spc="-1" strike="noStrike">
                <a:solidFill>
                  <a:srgbClr val="000000"/>
                </a:solidFill>
                <a:latin typeface="Corbel"/>
              </a:rPr>
              <a:t>Jak działa mózg?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1484280" y="2666880"/>
            <a:ext cx="10018080" cy="312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b4186e"/>
              </a:buClr>
              <a:buSzPct val="145000"/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orbel"/>
              </a:rPr>
              <a:t>Działanie mózgu polega na przekazywaniu informacji neuronami komórkami efektorowymi i receptorami, poprzez impulsy elektromagnetyczne.</a:t>
            </a:r>
            <a:br/>
            <a:r>
              <a:rPr b="0" lang="pl-PL" sz="2400" spc="-1" strike="noStrike">
                <a:solidFill>
                  <a:srgbClr val="000000"/>
                </a:solidFill>
                <a:latin typeface="Corbel"/>
              </a:rPr>
              <a:t> 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1484280" y="685800"/>
            <a:ext cx="10018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4000" spc="-1" strike="noStrike">
                <a:solidFill>
                  <a:srgbClr val="000000"/>
                </a:solidFill>
                <a:latin typeface="Corbel"/>
              </a:rPr>
              <a:t>Czy wielkość mózgu ma znaczenia?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1484280" y="2666880"/>
            <a:ext cx="10018080" cy="312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b4186e"/>
              </a:buClr>
              <a:buSzPct val="145000"/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orbel"/>
              </a:rPr>
              <a:t>Częstym stereotypem jest to że nasza inteligencja i zdolności zależą od wielkości naszego mózgu. Jest to jednak fikcją gdyby tak było to słonie byłyby mądrzejsze id ludzi. Na to czy jesteśmy inteligentni ma wpływ ilość poączeń miedzy neuronami w mózgu , a nie jego wielkość.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1484280" y="685800"/>
            <a:ext cx="10018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4000" spc="-1" strike="noStrike">
                <a:solidFill>
                  <a:srgbClr val="000000"/>
                </a:solidFill>
                <a:latin typeface="Corbel"/>
              </a:rPr>
              <a:t>Na jakie części dzieli się mózg?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1484280" y="2666880"/>
            <a:ext cx="10018080" cy="312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b4186e"/>
              </a:buClr>
              <a:buSzPct val="145000"/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orbel"/>
              </a:rPr>
              <a:t>Ze względu na czynności możemy podzielić go na mózg, pień mózgu i móżdżek.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1484280" y="685800"/>
            <a:ext cx="10018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4000" spc="-1" strike="noStrike">
                <a:solidFill>
                  <a:srgbClr val="000000"/>
                </a:solidFill>
                <a:latin typeface="Corbel"/>
              </a:rPr>
              <a:t>Mózg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1484280" y="2666880"/>
            <a:ext cx="10018080" cy="312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b4186e"/>
              </a:buClr>
              <a:buSzPct val="145000"/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orbel"/>
              </a:rPr>
              <a:t>Mózg jest największa częścią mózgowia. Dzieli się on ta dwie półkule są one jednak ze sobą połączone za pomącą włókien nerwowych. U każdego z nas dominuje jedna z półkul. Z zewnątrz półkule są zbudowane z istoty szarej, natomiast wewnątrz znajduje się istota biała. Półkule można podzielić również na płaty: czołowy, skroniowy, ciemieniowy i potyliczny. Każdy jest odpowiedzialny za inne czynności.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1484280" y="685800"/>
            <a:ext cx="10018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4000" spc="-1" strike="noStrike">
                <a:solidFill>
                  <a:srgbClr val="000000"/>
                </a:solidFill>
                <a:latin typeface="Corbel"/>
              </a:rPr>
              <a:t>Pień Mózgu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1484280" y="2666880"/>
            <a:ext cx="10018080" cy="312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b4186e"/>
              </a:buClr>
              <a:buSzPct val="145000"/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orbel"/>
              </a:rPr>
              <a:t>Można podzielić go na trzy elementy: śródmózgowie, most oraz rdzeń przedłużony. Pień mózgu jest odpowiedzialny za podstawowe czynności życiowe.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1484280" y="685800"/>
            <a:ext cx="10018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4000" spc="-1" strike="noStrike">
                <a:solidFill>
                  <a:srgbClr val="000000"/>
                </a:solidFill>
                <a:latin typeface="Corbel"/>
              </a:rPr>
              <a:t>Móżdżek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1484280" y="2666880"/>
            <a:ext cx="10018080" cy="312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b4186e"/>
              </a:buClr>
              <a:buSzPct val="145000"/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orbel"/>
              </a:rPr>
              <a:t>W móżdżku znajdują się dwie półkule połączone robakiem móżdżku. Można wyróżnić w nim trzy płaty: przedni, kłaczkowo-grudkowy i tylny. Zadaniem móżdżku jest kontrolowanie ruchów organizmu.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1484280" y="685800"/>
            <a:ext cx="10018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pl-PL" sz="4000" spc="-1" strike="noStrike">
                <a:solidFill>
                  <a:srgbClr val="000000"/>
                </a:solidFill>
                <a:latin typeface="Corbel"/>
              </a:rPr>
              <a:t>Jak rozwijać mózg?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484280" y="2666880"/>
            <a:ext cx="10018080" cy="312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b4186e"/>
              </a:buClr>
              <a:buSzPct val="145000"/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orbel"/>
              </a:rPr>
              <a:t>Aby stawać się coraz mądrzejszym i ciągle się rozwijać, należy ćwiczyć nasz mózg. Jednak nie tylko przez czytanie i rozwiązywanie zadań. Równie ważnymi są ćwiczenia fizyczne i zdrowe odżywianie. Jeśli wszystko będziemy robić regularnie i prawidłowo będziemy stawać się coraz lepszymi.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51"/>
      </a:dk2>
      <a:lt2>
        <a:srgbClr val="ffffff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51"/>
      </a:dk2>
      <a:lt2>
        <a:srgbClr val="ffffff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51"/>
      </a:dk2>
      <a:lt2>
        <a:srgbClr val="ffffff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243</TotalTime>
  <Application>LibreOffice/7.0.3.1$Windows_X86_64 LibreOffice_project/d7547858d014d4cf69878db179d326fc3483e082</Application>
  <Words>316</Words>
  <Paragraphs>18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2021-03-19T10:48:41Z</dcterms:created>
  <dc:creator>Zuzanka</dc:creator>
  <dc:description/>
  <dc:language>pl-PL</dc:language>
  <cp:lastModifiedBy/>
  <dcterms:modified xsi:type="dcterms:W3CDTF">2021-03-22T19:03:05Z</dcterms:modified>
  <cp:revision>17</cp:revision>
  <dc:subject/>
  <dc:title>Dzień mózgu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Panoramiczny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10</vt:i4>
  </property>
</Properties>
</file>